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77" r:id="rId5"/>
    <p:sldId id="260" r:id="rId6"/>
    <p:sldId id="259" r:id="rId7"/>
    <p:sldId id="261" r:id="rId8"/>
    <p:sldId id="263" r:id="rId9"/>
    <p:sldId id="264" r:id="rId10"/>
    <p:sldId id="262" r:id="rId11"/>
    <p:sldId id="265" r:id="rId12"/>
    <p:sldId id="266" r:id="rId13"/>
    <p:sldId id="269" r:id="rId14"/>
    <p:sldId id="268" r:id="rId15"/>
    <p:sldId id="267" r:id="rId16"/>
    <p:sldId id="270" r:id="rId17"/>
    <p:sldId id="273" r:id="rId18"/>
    <p:sldId id="274" r:id="rId19"/>
    <p:sldId id="275"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120"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89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5120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4456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848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4512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4035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3712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6781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1917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300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9402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4377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7649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3123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9157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7782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0083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11/9/2017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8032746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Cultural developments</a:t>
            </a:r>
            <a:endParaRPr lang="en-US" dirty="0"/>
          </a:p>
        </p:txBody>
      </p:sp>
    </p:spTree>
    <p:extLst>
      <p:ext uri="{BB962C8B-B14F-4D97-AF65-F5344CB8AC3E}">
        <p14:creationId xmlns:p14="http://schemas.microsoft.com/office/powerpoint/2010/main" val="1215713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a:t> It is a feature of the human person that it can achieve true and full humanity only by means of culture, that is through the cultivation of the goods and values of nature. Whenever, therefore, there is a question of human life, nature and culture are intimately linked together.</a:t>
            </a:r>
          </a:p>
        </p:txBody>
      </p:sp>
    </p:spTree>
    <p:extLst>
      <p:ext uri="{BB962C8B-B14F-4D97-AF65-F5344CB8AC3E}">
        <p14:creationId xmlns:p14="http://schemas.microsoft.com/office/powerpoint/2010/main" val="3729018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endParaRPr lang="en-US" dirty="0"/>
          </a:p>
        </p:txBody>
      </p:sp>
      <p:sp>
        <p:nvSpPr>
          <p:cNvPr id="3" name="Content Placeholder 2"/>
          <p:cNvSpPr>
            <a:spLocks noGrp="1"/>
          </p:cNvSpPr>
          <p:nvPr>
            <p:ph idx="1"/>
          </p:nvPr>
        </p:nvSpPr>
        <p:spPr>
          <a:xfrm>
            <a:off x="1111045" y="2317931"/>
            <a:ext cx="9792930" cy="3424107"/>
          </a:xfrm>
        </p:spPr>
        <p:txBody>
          <a:bodyPr/>
          <a:lstStyle/>
          <a:p>
            <a:pPr marL="0" indent="0">
              <a:buNone/>
            </a:pPr>
            <a:endParaRPr lang="en-US" dirty="0" smtClean="0"/>
          </a:p>
          <a:p>
            <a:pPr marL="0" indent="0">
              <a:buNone/>
            </a:pPr>
            <a:r>
              <a:rPr lang="en-US" dirty="0" smtClean="0"/>
              <a:t>The </a:t>
            </a:r>
            <a:r>
              <a:rPr lang="en-US" dirty="0"/>
              <a:t>word "culture" in the general sense refers to all those things which go to the refining and developing of humanity's diverse mental and physical endowments. </a:t>
            </a:r>
            <a:endParaRPr lang="en-US" dirty="0" smtClean="0"/>
          </a:p>
        </p:txBody>
      </p:sp>
    </p:spTree>
    <p:extLst>
      <p:ext uri="{BB962C8B-B14F-4D97-AF65-F5344CB8AC3E}">
        <p14:creationId xmlns:p14="http://schemas.microsoft.com/office/powerpoint/2010/main" val="3111519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8784" y="2042556"/>
            <a:ext cx="9637813" cy="2980706"/>
          </a:xfrm>
        </p:spPr>
        <p:txBody>
          <a:bodyPr/>
          <a:lstStyle/>
          <a:p>
            <a:pPr marL="0" indent="0">
              <a:buNone/>
            </a:pPr>
            <a:r>
              <a:rPr lang="en-US" dirty="0"/>
              <a:t>We strive to subdue the earth by our knowledge and labor; we humanize social life both in the family and in the whole civic community through the improvement of customs and institutions; we express through our works the great spiritual experiences and aspirations of humanity through the ages; we communicate and preserve them to be an inspiration for the progress of many people, even of all humanity. </a:t>
            </a:r>
            <a:endParaRPr lang="en-US" dirty="0"/>
          </a:p>
        </p:txBody>
      </p:sp>
    </p:spTree>
    <p:extLst>
      <p:ext uri="{BB962C8B-B14F-4D97-AF65-F5344CB8AC3E}">
        <p14:creationId xmlns:p14="http://schemas.microsoft.com/office/powerpoint/2010/main" val="1708174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482696"/>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913774" y="776748"/>
            <a:ext cx="10363826" cy="5014451"/>
          </a:xfrm>
        </p:spPr>
        <p:txBody>
          <a:bodyPr>
            <a:normAutofit/>
          </a:bodyPr>
          <a:lstStyle/>
          <a:p>
            <a:r>
              <a:rPr lang="en-US" i="1" dirty="0" smtClean="0"/>
              <a:t> </a:t>
            </a:r>
            <a:r>
              <a:rPr lang="en-US" dirty="0"/>
              <a:t>Hence it follows that culture necessarily has </a:t>
            </a:r>
            <a:r>
              <a:rPr lang="en-US" b="1" u="sng" dirty="0"/>
              <a:t>historical and social overtones</a:t>
            </a:r>
            <a:r>
              <a:rPr lang="en-US" dirty="0"/>
              <a:t>, and the word "culture" often carries with it sociological and ethnological connotations; in this sense one can speak about a plurality of cultures. For different styles of living and different scales of values originate in different ways of using things, of working and self-expression, of practicing religion and of behavior, of establishing laws and juridical institutions, of developing science and the arts and of cultivating beauty. Thus the heritage of its institutions forms the patrimony proper to each human community; thus, too, is created a well defined, historical milieu which envelops the people of every nation and age, and from which they draw the values needed to foster humanity and civilization. </a:t>
            </a:r>
          </a:p>
          <a:p>
            <a:endParaRPr lang="en-US" dirty="0"/>
          </a:p>
          <a:p>
            <a:endParaRPr lang="en-US" dirty="0"/>
          </a:p>
        </p:txBody>
      </p:sp>
    </p:spTree>
    <p:extLst>
      <p:ext uri="{BB962C8B-B14F-4D97-AF65-F5344CB8AC3E}">
        <p14:creationId xmlns:p14="http://schemas.microsoft.com/office/powerpoint/2010/main" val="3782798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Cultural </a:t>
            </a:r>
            <a:r>
              <a:rPr lang="en-US" b="1" dirty="0"/>
              <a:t>Situation Today </a:t>
            </a:r>
            <a:r>
              <a:rPr lang="en-US" dirty="0"/>
              <a:t/>
            </a:r>
            <a:br>
              <a:rPr lang="en-US" dirty="0"/>
            </a:br>
            <a:r>
              <a:rPr lang="en-US" dirty="0" smtClean="0"/>
              <a:t>(a)	</a:t>
            </a:r>
            <a:r>
              <a:rPr lang="en-US" b="1" dirty="0" smtClean="0"/>
              <a:t>New </a:t>
            </a:r>
            <a:r>
              <a:rPr lang="en-US" b="1" dirty="0"/>
              <a:t>Forms of Living </a:t>
            </a:r>
            <a:r>
              <a:rPr lang="en-US" dirty="0"/>
              <a:t/>
            </a:r>
            <a:br>
              <a:rPr lang="en-US" dirty="0"/>
            </a:br>
            <a:r>
              <a:rPr lang="en-US" dirty="0" smtClean="0"/>
              <a:t> </a:t>
            </a:r>
            <a:endParaRPr lang="en-US" dirty="0"/>
          </a:p>
        </p:txBody>
      </p:sp>
      <p:sp>
        <p:nvSpPr>
          <p:cNvPr id="3" name="Content Placeholder 2"/>
          <p:cNvSpPr>
            <a:spLocks noGrp="1"/>
          </p:cNvSpPr>
          <p:nvPr>
            <p:ph idx="1"/>
          </p:nvPr>
        </p:nvSpPr>
        <p:spPr/>
        <p:txBody>
          <a:bodyPr>
            <a:normAutofit/>
          </a:bodyPr>
          <a:lstStyle/>
          <a:p>
            <a:r>
              <a:rPr lang="en-US" sz="2000" dirty="0" smtClean="0"/>
              <a:t>The </a:t>
            </a:r>
            <a:r>
              <a:rPr lang="en-US" sz="2000" dirty="0"/>
              <a:t>circumstances of life today have undergone such profound changes on the social and cultural level that one is entitled to speak of a new age of human history; hence new ways are opened up for the development and diffusion of culture. The factors which have occasioned it have been the tremendous expansion of the natural and human sciences (including social sciences), the increase of technology, and the advances in developing and organizing the media of communication. As a result, modern culture is characterized as follows: the "exact" sciences foster to the highest degree a critical way of judging</a:t>
            </a:r>
            <a:r>
              <a:rPr lang="en-US" sz="2000" dirty="0" smtClean="0"/>
              <a:t>;. </a:t>
            </a:r>
            <a:endParaRPr lang="en-US" sz="2000" dirty="0"/>
          </a:p>
        </p:txBody>
      </p:sp>
    </p:spTree>
    <p:extLst>
      <p:ext uri="{BB962C8B-B14F-4D97-AF65-F5344CB8AC3E}">
        <p14:creationId xmlns:p14="http://schemas.microsoft.com/office/powerpoint/2010/main" val="3227154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973394"/>
            <a:ext cx="9601196" cy="235974"/>
          </a:xfrm>
        </p:spPr>
        <p:txBody>
          <a:bodyPr>
            <a:normAutofit fontScale="90000"/>
          </a:bodyPr>
          <a:lstStyle/>
          <a:p>
            <a:endParaRPr lang="en-US" dirty="0"/>
          </a:p>
        </p:txBody>
      </p:sp>
      <p:sp>
        <p:nvSpPr>
          <p:cNvPr id="3" name="Content Placeholder 2"/>
          <p:cNvSpPr>
            <a:spLocks noGrp="1"/>
          </p:cNvSpPr>
          <p:nvPr>
            <p:ph idx="1"/>
          </p:nvPr>
        </p:nvSpPr>
        <p:spPr>
          <a:xfrm>
            <a:off x="1442884" y="1544209"/>
            <a:ext cx="9601196" cy="3318936"/>
          </a:xfrm>
        </p:spPr>
        <p:txBody>
          <a:bodyPr>
            <a:noAutofit/>
          </a:bodyPr>
          <a:lstStyle/>
          <a:p>
            <a:pPr marL="0" indent="0">
              <a:buNone/>
            </a:pPr>
            <a:r>
              <a:rPr lang="en-US" dirty="0" smtClean="0">
                <a:solidFill>
                  <a:prstClr val="black"/>
                </a:solidFill>
              </a:rPr>
              <a:t>recent psychological advances furnish deeper insights into human behavior, historical studies tend to make us view things under the aspects of change and evolution; customs and patterns of life tend to become more uniform from day to day; industrialization, urbanization, and other factors which promote community living create new mass-cultures which give birth to new patterns of thinking, of acting, and of the use of leisure; heightened media of exchange between nations and different branches of society open up the riches of different cultures to each and every individual, with the result that a more universal form of culture is gradually taking shape, and through it the unity of humankind is being fostered and expressed in the measure that the particular characteristics of each culture are preserved</a:t>
            </a:r>
            <a:endParaRPr lang="en-US" sz="4400" dirty="0"/>
          </a:p>
        </p:txBody>
      </p:sp>
    </p:spTree>
    <p:extLst>
      <p:ext uri="{BB962C8B-B14F-4D97-AF65-F5344CB8AC3E}">
        <p14:creationId xmlns:p14="http://schemas.microsoft.com/office/powerpoint/2010/main" val="1720389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Humanity, Author of Culture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In </a:t>
            </a:r>
            <a:r>
              <a:rPr lang="en-US" dirty="0">
                <a:latin typeface="Times New Roman" panose="02020603050405020304" pitchFamily="18" charset="0"/>
                <a:ea typeface="Calibri" panose="020F0502020204030204" pitchFamily="34" charset="0"/>
                <a:cs typeface="Times New Roman" panose="02020603050405020304" pitchFamily="18" charset="0"/>
              </a:rPr>
              <a:t>each nation and social group there is a growing number of men and women who are conscious that they themselves are the architects and molders of their community’s culture. All over the world the sense of autonomy and responsibility increases with effects of the greatest importance for the spiritual and moral maturity of humankind. This will become clearer to us if we advert to the unification of the world and the duty imposed on us to build up a better world in truth and justice. We are witnessing the birth of a new humanism, where people are defined before all else by their responsibility to their sisters and brothers and at the court of history.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9890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Difficulties and Duties </a:t>
            </a:r>
            <a:r>
              <a:rPr lang="en-US" dirty="0"/>
              <a:t/>
            </a:r>
            <a:br>
              <a:rPr lang="en-US" dirty="0"/>
            </a:br>
            <a:endParaRPr lang="en-US" dirty="0"/>
          </a:p>
        </p:txBody>
      </p:sp>
      <p:sp>
        <p:nvSpPr>
          <p:cNvPr id="3" name="Content Placeholder 2"/>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In circumstances such as these it is no wonder that people feel responsible for the progress of culture and nourish high hopes for it, but anxiously foresee numerous conflicting elements which it is up to them to resolve.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Increased exchanges between cultures ought to lead to genuine and fruitful dialogue between groups and nations. What, however, is to be done to prevent such exchanges from disturbing the life of communities, destroying traditional wisdom and endangering each people's native characteristics?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9241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75736" y="1229032"/>
            <a:ext cx="9601196" cy="4882810"/>
          </a:xfrm>
        </p:spPr>
        <p:txBody>
          <a:bodyPr>
            <a:noAutofit/>
          </a:bodyPr>
          <a:lstStyle/>
          <a:p>
            <a:pPr marL="0" marR="0">
              <a:lnSpc>
                <a:spcPct val="107000"/>
              </a:lnSpc>
              <a:spcBef>
                <a:spcPts val="0"/>
              </a:spcBef>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How </a:t>
            </a:r>
            <a:r>
              <a:rPr lang="en-US" dirty="0">
                <a:latin typeface="Times New Roman" panose="02020603050405020304" pitchFamily="18" charset="0"/>
                <a:ea typeface="Calibri" panose="020F0502020204030204" pitchFamily="34" charset="0"/>
                <a:cs typeface="Times New Roman" panose="02020603050405020304" pitchFamily="18" charset="0"/>
              </a:rPr>
              <a:t>is the dynamism and expansion of the new culture to be fostered without forfeiting loyalty to inherited traditions? This question is of particular relevance in a culture where the enormous progress of science and technology must be harmonized with a culture nourished by classical studies from various traditions. </a:t>
            </a: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As specialization in different branches of knowledge continues to increase so rapidly, how can the requisite synthesis be worked out between them, not to mention the need to safeguard humanity's powers of contemplation and the wonder which lead to wisdom? </a:t>
            </a:r>
          </a:p>
        </p:txBody>
      </p:sp>
    </p:spTree>
    <p:extLst>
      <p:ext uri="{BB962C8B-B14F-4D97-AF65-F5344CB8AC3E}">
        <p14:creationId xmlns:p14="http://schemas.microsoft.com/office/powerpoint/2010/main" val="2335652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130711"/>
            <a:ext cx="9601196" cy="4745158"/>
          </a:xfrm>
        </p:spPr>
        <p:txBody>
          <a:bodyPr>
            <a:no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What can be done to enable everyone to share in the benefits of culture, when the culture of specialists is becoming every day more complex and esoteric? </a:t>
            </a:r>
          </a:p>
          <a:p>
            <a:r>
              <a:rPr lang="en-US" dirty="0">
                <a:latin typeface="Times New Roman" panose="02020603050405020304" pitchFamily="18" charset="0"/>
                <a:ea typeface="Calibri" panose="020F0502020204030204" pitchFamily="34" charset="0"/>
                <a:cs typeface="Times New Roman" panose="02020603050405020304" pitchFamily="18" charset="0"/>
              </a:rPr>
              <a:t>Finally, how are we to accept that culture's claim to autonomy is justified, without falling into a humanism which is purely earthbound and even hostile to </a:t>
            </a:r>
            <a:r>
              <a:rPr lang="en-US" dirty="0" smtClean="0">
                <a:latin typeface="Times New Roman" panose="02020603050405020304" pitchFamily="18" charset="0"/>
                <a:ea typeface="Calibri" panose="020F0502020204030204" pitchFamily="34" charset="0"/>
                <a:cs typeface="Times New Roman" panose="02020603050405020304" pitchFamily="18" charset="0"/>
              </a:rPr>
              <a:t>religion</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spite of these conflicting issues human culture must evolve today in such a way that it will develop the whole human person harmoniously and integrally, and will help everyone to fulfil the tasks to which they are called, especially Christians who are united in communion at the heart of the human family. </a:t>
            </a:r>
          </a:p>
        </p:txBody>
      </p:sp>
    </p:spTree>
    <p:extLst>
      <p:ext uri="{BB962C8B-B14F-4D97-AF65-F5344CB8AC3E}">
        <p14:creationId xmlns:p14="http://schemas.microsoft.com/office/powerpoint/2010/main" val="1484550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marR="0">
              <a:lnSpc>
                <a:spcPct val="107000"/>
              </a:lnSpc>
              <a:spcBef>
                <a:spcPts val="0"/>
              </a:spcBef>
              <a:spcAft>
                <a:spcPts val="800"/>
              </a:spcAft>
            </a:pPr>
            <a:r>
              <a:rPr lang="en-US" sz="3200" b="1" dirty="0">
                <a:latin typeface="Times New Roman" panose="02020603050405020304" pitchFamily="18" charset="0"/>
                <a:ea typeface="Calibri" panose="020F0502020204030204" pitchFamily="34" charset="0"/>
                <a:cs typeface="Times New Roman" panose="02020603050405020304" pitchFamily="18" charset="0"/>
              </a:rPr>
              <a:t>Some Principles of Proper Cultural Development </a:t>
            </a:r>
            <a:r>
              <a:rPr lang="en-US" sz="3200" dirty="0">
                <a:latin typeface="Times New Roman" panose="02020603050405020304" pitchFamily="18" charset="0"/>
                <a:ea typeface="Calibri" panose="020F0502020204030204" pitchFamily="34" charset="0"/>
                <a:cs typeface="Times New Roman" panose="02020603050405020304" pitchFamily="18" charset="0"/>
              </a:rPr>
              <a:t/>
            </a:r>
            <a:br>
              <a:rPr lang="en-US" sz="3200" dirty="0">
                <a:latin typeface="Times New Roman" panose="02020603050405020304" pitchFamily="18" charset="0"/>
                <a:ea typeface="Calibri" panose="020F0502020204030204" pitchFamily="34" charset="0"/>
                <a:cs typeface="Times New Roman" panose="02020603050405020304" pitchFamily="18" charset="0"/>
              </a:rPr>
            </a:br>
            <a:r>
              <a:rPr lang="en-US" sz="3200" b="1" dirty="0">
                <a:latin typeface="Times New Roman" panose="02020603050405020304" pitchFamily="18" charset="0"/>
                <a:ea typeface="Calibri" panose="020F0502020204030204" pitchFamily="34" charset="0"/>
                <a:cs typeface="Times New Roman" panose="02020603050405020304" pitchFamily="18" charset="0"/>
              </a:rPr>
              <a:t>Faith and Culture </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p:txBody>
          <a:bodyPr/>
          <a:lstStyle/>
          <a:p>
            <a:pPr marL="0" marR="0" indent="0">
              <a:lnSpc>
                <a:spcPct val="107000"/>
              </a:lnSpc>
              <a:spcBef>
                <a:spcPts val="0"/>
              </a:spcBef>
              <a:spcAft>
                <a:spcPts val="80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In their pilgrimage to the heavenly city Christians are to seek and value the things that are above; this involves not less, but greater commitment to working with everyone for the establishment of a more human world. Indeed, the mystery of their faith provides Christians with greater incentive and encouragement to fulfil their role more willingly and to assess the significance of activities capable of assigning to human culture its honored role in the complete vocation of humanity.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18818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924232"/>
            <a:ext cx="9601196" cy="619435"/>
          </a:xfrm>
        </p:spPr>
        <p:txBody>
          <a:bodyPr>
            <a:normAutofit fontScale="90000"/>
          </a:bodyPr>
          <a:lstStyle/>
          <a:p>
            <a:endParaRPr lang="en-US" dirty="0"/>
          </a:p>
        </p:txBody>
      </p:sp>
      <p:sp>
        <p:nvSpPr>
          <p:cNvPr id="3" name="Content Placeholder 2"/>
          <p:cNvSpPr>
            <a:spLocks noGrp="1"/>
          </p:cNvSpPr>
          <p:nvPr>
            <p:ph idx="1"/>
          </p:nvPr>
        </p:nvSpPr>
        <p:spPr>
          <a:xfrm>
            <a:off x="1383892" y="1908003"/>
            <a:ext cx="9601196" cy="3318936"/>
          </a:xfrm>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By the work of our hands or with the help of technology, we till the earth to produce fruit and to make it a dwelling place fit for all of humanity; we also play our part in the life of social groups. In so doing we are realizing God's plan, revealed at the beginning of time, to subdue the earth and perfect the work of creation; at the same time we are perfecting ourselves and observing the command of Christ to devote ourselves to the service of our sisters and brothers.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2016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062799"/>
          </a:xfrm>
        </p:spPr>
        <p:txBody>
          <a:bodyPr/>
          <a:lstStyle/>
          <a:p>
            <a:endParaRPr lang="en-US" dirty="0"/>
          </a:p>
        </p:txBody>
      </p:sp>
      <p:sp>
        <p:nvSpPr>
          <p:cNvPr id="3" name="Content Placeholder 2"/>
          <p:cNvSpPr>
            <a:spLocks noGrp="1"/>
          </p:cNvSpPr>
          <p:nvPr>
            <p:ph idx="1"/>
          </p:nvPr>
        </p:nvSpPr>
        <p:spPr>
          <a:xfrm>
            <a:off x="913774" y="1887794"/>
            <a:ext cx="10363826" cy="3903405"/>
          </a:xfrm>
        </p:spPr>
        <p:txBody>
          <a:bodyPr/>
          <a:lstStyle/>
          <a:p>
            <a:r>
              <a:rPr lang="en-US" dirty="0">
                <a:latin typeface="Times New Roman" panose="02020603050405020304" pitchFamily="18" charset="0"/>
                <a:ea typeface="Calibri" panose="020F0502020204030204" pitchFamily="34" charset="0"/>
              </a:rPr>
              <a:t>Furthermore, when we work in the disciplines of philosophy, history, mathematics and science and when we cultivate the arts, we can greatly help humanity to reach a higher understanding of truth, goodness, and beauty, to make judgments of universal value. Humanity will thus be more fully enlightened by the marvelous wisdom, which was with God from eternity, fashioning all things with God, rejoicing in God's inhabited world, and delighting in humanity's sons and daughters. As a consequence the human spirit, freed from the bondage of material things, can be more easily drawn to the worship and contemplation of the creator.</a:t>
            </a:r>
            <a:endParaRPr lang="en-US" dirty="0"/>
          </a:p>
        </p:txBody>
      </p:sp>
    </p:spTree>
    <p:extLst>
      <p:ext uri="{BB962C8B-B14F-4D97-AF65-F5344CB8AC3E}">
        <p14:creationId xmlns:p14="http://schemas.microsoft.com/office/powerpoint/2010/main" val="38187420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915315"/>
          </a:xfrm>
        </p:spPr>
        <p:txBody>
          <a:bodyPr/>
          <a:lstStyle/>
          <a:p>
            <a:endParaRPr lang="en-US" dirty="0"/>
          </a:p>
        </p:txBody>
      </p:sp>
      <p:sp>
        <p:nvSpPr>
          <p:cNvPr id="3" name="Content Placeholder 2"/>
          <p:cNvSpPr>
            <a:spLocks noGrp="1"/>
          </p:cNvSpPr>
          <p:nvPr>
            <p:ph idx="1"/>
          </p:nvPr>
        </p:nvSpPr>
        <p:spPr>
          <a:xfrm>
            <a:off x="913774" y="1848466"/>
            <a:ext cx="10363826" cy="3942734"/>
          </a:xfrm>
        </p:spPr>
        <p:txBody>
          <a:bodyPr/>
          <a:lstStyle/>
          <a:p>
            <a:r>
              <a:rPr lang="en-US" dirty="0">
                <a:latin typeface="Times New Roman" panose="02020603050405020304" pitchFamily="18" charset="0"/>
                <a:ea typeface="Calibri" panose="020F0502020204030204" pitchFamily="34" charset="0"/>
              </a:rPr>
              <a:t>Moreover, humanity is disposed to acknowledge, under the impulse of grace, the word of God, who was in the world as "the true light that enlightens everyone" (</a:t>
            </a:r>
            <a:r>
              <a:rPr lang="en-US" dirty="0" err="1">
                <a:latin typeface="Times New Roman" panose="02020603050405020304" pitchFamily="18" charset="0"/>
                <a:ea typeface="Calibri" panose="020F0502020204030204" pitchFamily="34" charset="0"/>
              </a:rPr>
              <a:t>Jn</a:t>
            </a:r>
            <a:r>
              <a:rPr lang="en-US" dirty="0">
                <a:latin typeface="Times New Roman" panose="02020603050405020304" pitchFamily="18" charset="0"/>
                <a:ea typeface="Calibri" panose="020F0502020204030204" pitchFamily="34" charset="0"/>
              </a:rPr>
              <a:t> 1:9), before becoming flesh to save and gather up all things in himself.</a:t>
            </a:r>
            <a:endParaRPr lang="en-US" dirty="0"/>
          </a:p>
        </p:txBody>
      </p:sp>
    </p:spTree>
    <p:extLst>
      <p:ext uri="{BB962C8B-B14F-4D97-AF65-F5344CB8AC3E}">
        <p14:creationId xmlns:p14="http://schemas.microsoft.com/office/powerpoint/2010/main" val="75157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Relations Between Culture and the Good News of Christ </a:t>
            </a: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marR="0" indent="0">
              <a:lnSpc>
                <a:spcPct val="107000"/>
              </a:lnSpc>
              <a:spcBef>
                <a:spcPts val="0"/>
              </a:spcBef>
              <a:spcAft>
                <a:spcPts val="80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There are many links between the message of salvation and culture. In his self-revelation to his people, fully manifesting himself in his incarnate Son, God spoke in the context of the culture proper to each age. Similarly the church has existed through the centuries in varying circumstances and has utilized the resources of different cultures to spread and explain the message of Christ in its preaching, to examine and understand it more deeply, and to express it more perfectly in the liturgy and in the life of the multiform community of the faithful.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736015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16993"/>
          </a:xfrm>
        </p:spPr>
        <p:txBody>
          <a:bodyPr/>
          <a:lstStyle/>
          <a:p>
            <a:endParaRPr lang="en-US" dirty="0"/>
          </a:p>
        </p:txBody>
      </p:sp>
      <p:sp>
        <p:nvSpPr>
          <p:cNvPr id="3" name="Content Placeholder 2"/>
          <p:cNvSpPr>
            <a:spLocks noGrp="1"/>
          </p:cNvSpPr>
          <p:nvPr>
            <p:ph idx="1"/>
          </p:nvPr>
        </p:nvSpPr>
        <p:spPr>
          <a:xfrm>
            <a:off x="913774" y="1779640"/>
            <a:ext cx="10363826" cy="4011560"/>
          </a:xfrm>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Nevertheless, the church has been sent to all ages and nations and, therefore, is not tied exclusively and indissolubly to any race or nation, to any one particular way of life, or to any set of customs, ancient or modem. The church is faithful to its traditions and is at the same time conscious of its universal mission; it can, then, enter into communion with different forms of culture, thereby enriching both itself and the cultures themselves.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00552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1652735"/>
          </a:xfrm>
        </p:spPr>
        <p:txBody>
          <a:bodyPr>
            <a:normAutofit fontScale="90000"/>
          </a:bodyPr>
          <a:lstStyle/>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Times New Roman" panose="02020603050405020304" pitchFamily="18" charset="0"/>
              </a:rPr>
              <a:t>Proper Harmony Between Forms of Culture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lstStyle/>
          <a:p>
            <a:pPr marL="0" marR="0" indent="0">
              <a:lnSpc>
                <a:spcPct val="107000"/>
              </a:lnSpc>
              <a:spcBef>
                <a:spcPts val="0"/>
              </a:spcBef>
              <a:spcAft>
                <a:spcPts val="80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For the reasons given above, the church recalls to mind that culture must be subordinated to the integral development of the human person, to the good of the community and of the whole of humanity. Therefore one must aim at encouraging the human spirit to develop its faculties of wonder, of understanding, of contemplation, of forming personal judgments and cultivating a religious, moral and social sense.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9659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002890"/>
            <a:ext cx="9601197" cy="648929"/>
          </a:xfrm>
        </p:spPr>
        <p:txBody>
          <a:bodyPr>
            <a:normAutofit fontScale="90000"/>
          </a:bodyPr>
          <a:lstStyle/>
          <a:p>
            <a:endParaRPr lang="en-US" dirty="0"/>
          </a:p>
        </p:txBody>
      </p:sp>
      <p:sp>
        <p:nvSpPr>
          <p:cNvPr id="3" name="Content Placeholder 2"/>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Culture, since it flows from humanity's rational and social nature, has continual need of proper freedom of development and a legitimate possibility of autonomy according to its own principles. Quite rightly it demands respect and enjoys a certain inviolability, provided, of course, that the rights of the individual and the community, both particular and universal, are safeguarded within the limits of the common good.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3675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2767" y="1177388"/>
            <a:ext cx="10363826" cy="3424107"/>
          </a:xfrm>
        </p:spPr>
        <p:txBody>
          <a:bodyPr/>
          <a:lstStyle/>
          <a:p>
            <a:pPr marL="0" marR="0">
              <a:lnSpc>
                <a:spcPct val="107000"/>
              </a:lnSpc>
              <a:spcBef>
                <a:spcPts val="0"/>
              </a:spcBef>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It </a:t>
            </a:r>
            <a:r>
              <a:rPr lang="en-US" dirty="0">
                <a:latin typeface="Times New Roman" panose="02020603050405020304" pitchFamily="18" charset="0"/>
                <a:ea typeface="Calibri" panose="020F0502020204030204" pitchFamily="34" charset="0"/>
                <a:cs typeface="Times New Roman" panose="02020603050405020304" pitchFamily="18" charset="0"/>
              </a:rPr>
              <a:t>is not for the public authority to determine how human culture should develop, but to build up the environment and to provide assistance favorable to such development, without overlooking minorities. This is the reason why one must avoid at all costs the distortion of culture and its exploitation by political or economic forces. </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19176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69</TotalTime>
  <Words>1733</Words>
  <Application>Microsoft Office PowerPoint</Application>
  <PresentationFormat>Widescreen</PresentationFormat>
  <Paragraphs>36</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Garamond</vt:lpstr>
      <vt:lpstr>Times New Roman</vt:lpstr>
      <vt:lpstr>Organic</vt:lpstr>
      <vt:lpstr>Cultural developments</vt:lpstr>
      <vt:lpstr> </vt:lpstr>
      <vt:lpstr>Definition </vt:lpstr>
      <vt:lpstr>PowerPoint Presentation</vt:lpstr>
      <vt:lpstr> </vt:lpstr>
      <vt:lpstr> Cultural Situation Today  (a) New Forms of Living   </vt:lpstr>
      <vt:lpstr>PowerPoint Presentation</vt:lpstr>
      <vt:lpstr>Humanity, Author of Culture </vt:lpstr>
      <vt:lpstr>Difficulties and Duties  </vt:lpstr>
      <vt:lpstr>PowerPoint Presentation</vt:lpstr>
      <vt:lpstr>PowerPoint Presentation</vt:lpstr>
      <vt:lpstr>Some Principles of Proper Cultural Development  Faith and Culture </vt:lpstr>
      <vt:lpstr>PowerPoint Presentation</vt:lpstr>
      <vt:lpstr>PowerPoint Presentation</vt:lpstr>
      <vt:lpstr>PowerPoint Presentation</vt:lpstr>
      <vt:lpstr>Relations Between Culture and the Good News of Christ </vt:lpstr>
      <vt:lpstr>PowerPoint Presentation</vt:lpstr>
      <vt:lpstr>Proper Harmony Between Forms of Culture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Death</dc:title>
  <dc:creator>Jekwuben Pius</dc:creator>
  <cp:lastModifiedBy>Benson Okpara</cp:lastModifiedBy>
  <cp:revision>11</cp:revision>
  <dcterms:created xsi:type="dcterms:W3CDTF">2014-09-10T14:51:18Z</dcterms:created>
  <dcterms:modified xsi:type="dcterms:W3CDTF">2017-11-09T22:49:00Z</dcterms:modified>
</cp:coreProperties>
</file>